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79" r:id="rId2"/>
    <p:sldId id="288" r:id="rId3"/>
    <p:sldId id="289" r:id="rId4"/>
    <p:sldId id="298" r:id="rId5"/>
    <p:sldId id="306" r:id="rId6"/>
    <p:sldId id="290" r:id="rId7"/>
    <p:sldId id="299" r:id="rId8"/>
    <p:sldId id="296" r:id="rId9"/>
    <p:sldId id="291" r:id="rId10"/>
    <p:sldId id="300" r:id="rId11"/>
    <p:sldId id="301" r:id="rId12"/>
    <p:sldId id="302" r:id="rId13"/>
    <p:sldId id="303" r:id="rId14"/>
    <p:sldId id="304" r:id="rId15"/>
    <p:sldId id="292" r:id="rId16"/>
    <p:sldId id="294" r:id="rId17"/>
    <p:sldId id="307" r:id="rId18"/>
    <p:sldId id="295" r:id="rId19"/>
    <p:sldId id="287" r:id="rId2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3E06EBB1-E015-49BF-8E7C-662820649654}" type="datetimeFigureOut">
              <a:rPr lang="en-US" smtClean="0"/>
              <a:pPr/>
              <a:t>7/6/2015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EC66BCB5-4018-408E-98A1-D575355E35B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941C1BF-A4A6-4438-A99B-C45C0307EDE9}" type="datetimeFigureOut">
              <a:rPr lang="en-US" smtClean="0"/>
              <a:pPr/>
              <a:t>7/6/2015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5B14CB1-547D-4618-80C7-7B9FA652886B}" type="slidenum">
              <a:rPr lang="en-US" smtClean="0"/>
              <a:pPr/>
              <a:t>‹#›</a:t>
            </a:fld>
            <a:endParaRPr lang="en-US"/>
          </a:p>
        </p:txBody>
      </p:sp>
    </p:spTree>
    <p:extLst>
      <p:ext uri="{BB962C8B-B14F-4D97-AF65-F5344CB8AC3E}">
        <p14:creationId xmlns:p14="http://schemas.microsoft.com/office/powerpoint/2010/main" xmlns="" val="111890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B14CB1-547D-4618-80C7-7B9FA652886B}"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889B157-A20A-495B-9DAF-39090443F9C2}" type="datetimeFigureOut">
              <a:rPr lang="en-US" smtClean="0"/>
              <a:pPr/>
              <a:t>7/6/2015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46A0115-B816-45B9-B3AE-732BB41265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9B157-A20A-495B-9DAF-39090443F9C2}"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9B157-A20A-495B-9DAF-39090443F9C2}"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9B157-A20A-495B-9DAF-39090443F9C2}"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89B157-A20A-495B-9DAF-39090443F9C2}"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9B157-A20A-495B-9DAF-39090443F9C2}"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889B157-A20A-495B-9DAF-39090443F9C2}" type="datetimeFigureOut">
              <a:rPr lang="en-US" smtClean="0"/>
              <a:pPr/>
              <a:t>7/6/2015</a:t>
            </a:fld>
            <a:endParaRPr lang="en-US"/>
          </a:p>
        </p:txBody>
      </p:sp>
      <p:sp>
        <p:nvSpPr>
          <p:cNvPr id="27" name="Slide Number Placeholder 26"/>
          <p:cNvSpPr>
            <a:spLocks noGrp="1"/>
          </p:cNvSpPr>
          <p:nvPr>
            <p:ph type="sldNum" sz="quarter" idx="11"/>
          </p:nvPr>
        </p:nvSpPr>
        <p:spPr/>
        <p:txBody>
          <a:bodyPr rtlCol="0"/>
          <a:lstStyle/>
          <a:p>
            <a:fld id="{146A0115-B816-45B9-B3AE-732BB412654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889B157-A20A-495B-9DAF-39090443F9C2}" type="datetimeFigureOut">
              <a:rPr lang="en-US" smtClean="0"/>
              <a:pPr/>
              <a:t>7/6/2015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46A0115-B816-45B9-B3AE-732BB41265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9B157-A20A-495B-9DAF-39090443F9C2}"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9B157-A20A-495B-9DAF-39090443F9C2}"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89B157-A20A-495B-9DAF-39090443F9C2}"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A0115-B816-45B9-B3AE-732BB41265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889B157-A20A-495B-9DAF-39090443F9C2}" type="datetimeFigureOut">
              <a:rPr lang="en-US" smtClean="0"/>
              <a:pPr/>
              <a:t>7/6/2015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46A0115-B816-45B9-B3AE-732BB41265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inkculturalhealth.hhs.gov/pdfs/EnhancedCLASStandardsBlueprint.pdf" TargetMode="External"/><Relationship Id="rId7" Type="http://schemas.openxmlformats.org/officeDocument/2006/relationships/hyperlink" Target="https://www.youtube.com/watch?v=0t-PSbZ6lqQ" TargetMode="External"/><Relationship Id="rId2" Type="http://schemas.openxmlformats.org/officeDocument/2006/relationships/hyperlink" Target="https://www.thinkculturalhealth.hhs.gov/" TargetMode="External"/><Relationship Id="rId1" Type="http://schemas.openxmlformats.org/officeDocument/2006/relationships/slideLayout" Target="../slideLayouts/slideLayout2.xml"/><Relationship Id="rId6" Type="http://schemas.openxmlformats.org/officeDocument/2006/relationships/hyperlink" Target="http://health.utah.gov/disparities/training/healthin3D.html" TargetMode="External"/><Relationship Id="rId5" Type="http://schemas.openxmlformats.org/officeDocument/2006/relationships/hyperlink" Target="http://masstapp.edc.org/prevention-planning/cultural-and-linguistic-competence" TargetMode="External"/><Relationship Id="rId4" Type="http://schemas.openxmlformats.org/officeDocument/2006/relationships/hyperlink" Target="http://www.mass.gov/eohhs/gov/departments/dph/programs/admin/health-equity/clas/making-clas-happen.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www.youtube.com/watch?t=1029&amp;v=zO4ZjbAIxRQ"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0t-PSbZ6lq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609600"/>
            <a:ext cx="8229600" cy="5334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Welcome</a:t>
            </a:r>
            <a:r>
              <a:rPr lang="en-US" sz="3600" noProof="0" dirty="0" smtClean="0">
                <a:solidFill>
                  <a:schemeClr val="tx2"/>
                </a:solidFill>
                <a:latin typeface="+mj-lt"/>
                <a:ea typeface="+mj-ea"/>
                <a:cs typeface="+mj-cs"/>
              </a:rPr>
              <a:t> to the IPFS Webinar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solidFill>
                  <a:schemeClr val="tx2"/>
                </a:solidFill>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i="1" dirty="0" smtClean="0">
                <a:solidFill>
                  <a:schemeClr val="tx2"/>
                </a:solidFill>
                <a:latin typeface="+mj-lt"/>
                <a:ea typeface="+mj-ea"/>
                <a:cs typeface="+mj-cs"/>
              </a:rPr>
              <a:t>The National Standards for Culturally and Linguistically Appropriate Services in Health and Health Care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i="1" dirty="0" smtClean="0">
                <a:solidFill>
                  <a:schemeClr val="tx2"/>
                </a:solidFill>
                <a:latin typeface="+mj-lt"/>
                <a:ea typeface="+mj-ea"/>
                <a:cs typeface="+mj-cs"/>
              </a:rPr>
              <a:t>(The National CLAS Standards)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tx2"/>
                </a:solidFill>
                <a:latin typeface="+mj-lt"/>
                <a:ea typeface="+mj-ea"/>
                <a:cs typeface="+mj-cs"/>
              </a:rPr>
              <a:t> </a:t>
            </a:r>
            <a:r>
              <a:rPr lang="en-US" sz="3600" noProof="0" dirty="0" smtClean="0">
                <a:solidFill>
                  <a:schemeClr val="tx2"/>
                </a:solidFill>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olidFill>
                <a:latin typeface="+mj-lt"/>
                <a:ea typeface="+mj-ea"/>
                <a:cs typeface="+mj-cs"/>
              </a:rPr>
              <a:t>July 7, 2015</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The webinar will begin</a:t>
            </a:r>
            <a:r>
              <a:rPr kumimoji="0" lang="en-US" sz="2400" b="0" i="0" u="none" strike="noStrike" kern="1200" cap="none" spc="0" normalizeH="0" noProof="0" dirty="0" smtClean="0">
                <a:ln>
                  <a:noFill/>
                </a:ln>
                <a:solidFill>
                  <a:schemeClr val="tx2"/>
                </a:solidFill>
                <a:effectLst/>
                <a:uLnTx/>
                <a:uFillTx/>
                <a:latin typeface="+mj-lt"/>
                <a:ea typeface="+mj-ea"/>
                <a:cs typeface="+mj-cs"/>
              </a:rPr>
              <a:t> shortly</a:t>
            </a:r>
            <a:endParaRPr kumimoji="0" lang="en-US" sz="2400" b="0"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8" name="Picture 7" descr="Full-blue-+-w-electronic lg.jpg"/>
          <p:cNvPicPr>
            <a:picLocks noChangeAspect="1"/>
          </p:cNvPicPr>
          <p:nvPr/>
        </p:nvPicPr>
        <p:blipFill>
          <a:blip r:embed="rId2" cstate="print"/>
          <a:stretch>
            <a:fillRect/>
          </a:stretch>
        </p:blipFill>
        <p:spPr>
          <a:xfrm>
            <a:off x="457200" y="5715000"/>
            <a:ext cx="1399735" cy="914400"/>
          </a:xfrm>
          <a:prstGeom prst="rect">
            <a:avLst/>
          </a:prstGeom>
        </p:spPr>
      </p:pic>
      <p:pic>
        <p:nvPicPr>
          <p:cNvPr id="24582" name="Picture 6" descr="https://www.myctb.org/wst/iowaspfsig/Graphics/Iowa-SPF-SIG-Logo.png"/>
          <p:cNvPicPr>
            <a:picLocks noChangeAspect="1" noChangeArrowheads="1"/>
          </p:cNvPicPr>
          <p:nvPr/>
        </p:nvPicPr>
        <p:blipFill>
          <a:blip r:embed="rId3" cstate="print"/>
          <a:srcRect/>
          <a:stretch>
            <a:fillRect/>
          </a:stretch>
        </p:blipFill>
        <p:spPr bwMode="auto">
          <a:xfrm>
            <a:off x="7010400" y="5638800"/>
            <a:ext cx="1948066" cy="97195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066800"/>
          </a:xfrm>
        </p:spPr>
        <p:txBody>
          <a:bodyPr/>
          <a:lstStyle/>
          <a:p>
            <a:r>
              <a:rPr lang="en-US" dirty="0" smtClean="0"/>
              <a:t>Principal Standard</a:t>
            </a:r>
            <a:endParaRPr lang="en-US" dirty="0"/>
          </a:p>
        </p:txBody>
      </p:sp>
      <p:sp>
        <p:nvSpPr>
          <p:cNvPr id="3" name="Content Placeholder 2"/>
          <p:cNvSpPr>
            <a:spLocks noGrp="1"/>
          </p:cNvSpPr>
          <p:nvPr>
            <p:ph idx="1"/>
          </p:nvPr>
        </p:nvSpPr>
        <p:spPr>
          <a:xfrm>
            <a:off x="304800" y="1828800"/>
            <a:ext cx="8229600" cy="2590800"/>
          </a:xfrm>
          <a:solidFill>
            <a:schemeClr val="accent6">
              <a:lumMod val="75000"/>
            </a:schemeClr>
          </a:solidFill>
        </p:spPr>
        <p:txBody>
          <a:bodyPr/>
          <a:lstStyle/>
          <a:p>
            <a:pPr>
              <a:buNone/>
            </a:pPr>
            <a:r>
              <a:rPr lang="en-US" b="1" dirty="0" smtClean="0">
                <a:solidFill>
                  <a:schemeClr val="bg1"/>
                </a:solidFill>
              </a:rPr>
              <a:t>1.</a:t>
            </a:r>
            <a:r>
              <a:rPr lang="en-US" dirty="0" smtClean="0">
                <a:solidFill>
                  <a:schemeClr val="bg1"/>
                </a:solidFill>
              </a:rPr>
              <a:t> Provide effective, equitable, understandable, and respectful quality care and services that are responsive to diverse cultural health beliefs and practices, preferred languages, health literacy, and other communication needs.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1066800"/>
          </a:xfrm>
        </p:spPr>
        <p:txBody>
          <a:bodyPr>
            <a:normAutofit fontScale="90000"/>
          </a:bodyPr>
          <a:lstStyle/>
          <a:p>
            <a:r>
              <a:rPr lang="en-US" dirty="0" smtClean="0"/>
              <a:t>Governance, Leadership and Workforce</a:t>
            </a:r>
            <a:endParaRPr lang="en-US" dirty="0"/>
          </a:p>
        </p:txBody>
      </p:sp>
      <p:sp>
        <p:nvSpPr>
          <p:cNvPr id="3" name="Content Placeholder 2"/>
          <p:cNvSpPr>
            <a:spLocks noGrp="1"/>
          </p:cNvSpPr>
          <p:nvPr>
            <p:ph idx="1"/>
          </p:nvPr>
        </p:nvSpPr>
        <p:spPr>
          <a:xfrm>
            <a:off x="228600" y="1752600"/>
            <a:ext cx="8382000" cy="4800600"/>
          </a:xfrm>
          <a:solidFill>
            <a:schemeClr val="accent6">
              <a:lumMod val="75000"/>
            </a:schemeClr>
          </a:solidFill>
        </p:spPr>
        <p:txBody>
          <a:bodyPr>
            <a:normAutofit fontScale="92500" lnSpcReduction="10000"/>
          </a:bodyPr>
          <a:lstStyle/>
          <a:p>
            <a:pPr fontAlgn="base">
              <a:buNone/>
            </a:pPr>
            <a:r>
              <a:rPr lang="en-US" b="1" dirty="0" smtClean="0">
                <a:solidFill>
                  <a:schemeClr val="bg1"/>
                </a:solidFill>
              </a:rPr>
              <a:t>2.</a:t>
            </a:r>
            <a:r>
              <a:rPr lang="en-US" dirty="0" smtClean="0">
                <a:solidFill>
                  <a:schemeClr val="bg1"/>
                </a:solidFill>
              </a:rPr>
              <a:t> Advance and sustain organizational governance and leadership that promotes CLAS and health equity through policy, practices, and allocated resources.</a:t>
            </a:r>
          </a:p>
          <a:p>
            <a:pPr fontAlgn="base">
              <a:buNone/>
            </a:pPr>
            <a:endParaRPr lang="en-US" dirty="0" smtClean="0">
              <a:solidFill>
                <a:schemeClr val="bg1"/>
              </a:solidFill>
            </a:endParaRPr>
          </a:p>
          <a:p>
            <a:pPr fontAlgn="base">
              <a:buNone/>
            </a:pPr>
            <a:r>
              <a:rPr lang="en-US" b="1" dirty="0" smtClean="0">
                <a:solidFill>
                  <a:schemeClr val="bg1"/>
                </a:solidFill>
              </a:rPr>
              <a:t>3.</a:t>
            </a:r>
            <a:r>
              <a:rPr lang="en-US" dirty="0" smtClean="0">
                <a:solidFill>
                  <a:schemeClr val="bg1"/>
                </a:solidFill>
              </a:rPr>
              <a:t> Recruit, promote, and support a culturally and linguistically diverse governance, leadership, and workforce that are responsive to the population in the service area.</a:t>
            </a:r>
          </a:p>
          <a:p>
            <a:pPr fontAlgn="base">
              <a:buNone/>
            </a:pPr>
            <a:endParaRPr lang="en-US" dirty="0" smtClean="0">
              <a:solidFill>
                <a:schemeClr val="bg1"/>
              </a:solidFill>
            </a:endParaRPr>
          </a:p>
          <a:p>
            <a:pPr fontAlgn="base">
              <a:buNone/>
            </a:pPr>
            <a:r>
              <a:rPr lang="en-US" b="1" dirty="0" smtClean="0">
                <a:solidFill>
                  <a:schemeClr val="bg1"/>
                </a:solidFill>
              </a:rPr>
              <a:t>4.</a:t>
            </a:r>
            <a:r>
              <a:rPr lang="en-US" dirty="0" smtClean="0">
                <a:solidFill>
                  <a:schemeClr val="bg1"/>
                </a:solidFill>
              </a:rPr>
              <a:t> Educate and train governance, leadership, and workforce in culturally and linguistically appropriate policies and practices on an ongoing basis.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763000" cy="1066800"/>
          </a:xfrm>
        </p:spPr>
        <p:txBody>
          <a:bodyPr>
            <a:normAutofit fontScale="90000"/>
          </a:bodyPr>
          <a:lstStyle/>
          <a:p>
            <a:r>
              <a:rPr lang="en-US" dirty="0" smtClean="0"/>
              <a:t>Communication and Language Assistance</a:t>
            </a:r>
            <a:endParaRPr lang="en-US" dirty="0"/>
          </a:p>
        </p:txBody>
      </p:sp>
      <p:sp>
        <p:nvSpPr>
          <p:cNvPr id="3" name="Content Placeholder 2"/>
          <p:cNvSpPr>
            <a:spLocks noGrp="1"/>
          </p:cNvSpPr>
          <p:nvPr>
            <p:ph idx="1"/>
          </p:nvPr>
        </p:nvSpPr>
        <p:spPr>
          <a:xfrm>
            <a:off x="228600" y="1447800"/>
            <a:ext cx="8610600" cy="5181600"/>
          </a:xfrm>
          <a:solidFill>
            <a:schemeClr val="accent6">
              <a:lumMod val="75000"/>
            </a:schemeClr>
          </a:solidFill>
        </p:spPr>
        <p:txBody>
          <a:bodyPr>
            <a:normAutofit fontScale="85000" lnSpcReduction="20000"/>
          </a:bodyPr>
          <a:lstStyle/>
          <a:p>
            <a:pPr fontAlgn="base">
              <a:buNone/>
            </a:pPr>
            <a:r>
              <a:rPr lang="en-US" b="1" dirty="0" smtClean="0">
                <a:solidFill>
                  <a:schemeClr val="bg1"/>
                </a:solidFill>
              </a:rPr>
              <a:t>5.</a:t>
            </a:r>
            <a:r>
              <a:rPr lang="en-US" dirty="0" smtClean="0">
                <a:solidFill>
                  <a:schemeClr val="bg1"/>
                </a:solidFill>
              </a:rPr>
              <a:t> Offer language assistance to individuals who have limited English proficiency and/or other communication needs, at no cost to them, to facilitate timely access to all health care and services.</a:t>
            </a:r>
          </a:p>
          <a:p>
            <a:pPr fontAlgn="base">
              <a:buNone/>
            </a:pPr>
            <a:endParaRPr lang="en-US" dirty="0" smtClean="0">
              <a:solidFill>
                <a:schemeClr val="bg1"/>
              </a:solidFill>
            </a:endParaRPr>
          </a:p>
          <a:p>
            <a:pPr fontAlgn="base">
              <a:buNone/>
            </a:pPr>
            <a:r>
              <a:rPr lang="en-US" b="1" dirty="0" smtClean="0">
                <a:solidFill>
                  <a:schemeClr val="bg1"/>
                </a:solidFill>
              </a:rPr>
              <a:t>6.</a:t>
            </a:r>
            <a:r>
              <a:rPr lang="en-US" dirty="0" smtClean="0">
                <a:solidFill>
                  <a:schemeClr val="bg1"/>
                </a:solidFill>
              </a:rPr>
              <a:t> Inform all individuals of the availability of language assistance services clearly and in their preferred language, verbally and in writing.</a:t>
            </a:r>
          </a:p>
          <a:p>
            <a:pPr fontAlgn="base">
              <a:buNone/>
            </a:pPr>
            <a:endParaRPr lang="en-US" dirty="0" smtClean="0">
              <a:solidFill>
                <a:schemeClr val="bg1"/>
              </a:solidFill>
            </a:endParaRPr>
          </a:p>
          <a:p>
            <a:pPr fontAlgn="base">
              <a:buNone/>
            </a:pPr>
            <a:r>
              <a:rPr lang="en-US" b="1" dirty="0" smtClean="0">
                <a:solidFill>
                  <a:schemeClr val="bg1"/>
                </a:solidFill>
              </a:rPr>
              <a:t>7.</a:t>
            </a:r>
            <a:r>
              <a:rPr lang="en-US" dirty="0" smtClean="0">
                <a:solidFill>
                  <a:schemeClr val="bg1"/>
                </a:solidFill>
              </a:rPr>
              <a:t> Ensure the competence of individuals providing language assistance, recognizing that the use of untrained individuals and/or minors as interpreters should be avoided.</a:t>
            </a:r>
          </a:p>
          <a:p>
            <a:pPr fontAlgn="base">
              <a:buNone/>
            </a:pPr>
            <a:endParaRPr lang="en-US" dirty="0" smtClean="0">
              <a:solidFill>
                <a:schemeClr val="bg1"/>
              </a:solidFill>
            </a:endParaRPr>
          </a:p>
          <a:p>
            <a:pPr fontAlgn="base">
              <a:buNone/>
            </a:pPr>
            <a:r>
              <a:rPr lang="en-US" b="1" dirty="0" smtClean="0">
                <a:solidFill>
                  <a:schemeClr val="bg1"/>
                </a:solidFill>
              </a:rPr>
              <a:t>8.</a:t>
            </a:r>
            <a:r>
              <a:rPr lang="en-US" dirty="0" smtClean="0">
                <a:solidFill>
                  <a:schemeClr val="bg1"/>
                </a:solidFill>
              </a:rPr>
              <a:t> Provide easy-to-understand print and multimedia materials and signage in the languages commonly used by the populations in the service area</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534400" cy="1066800"/>
          </a:xfrm>
        </p:spPr>
        <p:txBody>
          <a:bodyPr>
            <a:normAutofit fontScale="90000"/>
          </a:bodyPr>
          <a:lstStyle/>
          <a:p>
            <a:r>
              <a:rPr lang="en-US" dirty="0" smtClean="0"/>
              <a:t>Engagement, Continuous Improvement </a:t>
            </a:r>
            <a:br>
              <a:rPr lang="en-US" dirty="0" smtClean="0"/>
            </a:br>
            <a:r>
              <a:rPr lang="en-US" dirty="0" smtClean="0"/>
              <a:t>and Accountability</a:t>
            </a:r>
            <a:endParaRPr lang="en-US" dirty="0"/>
          </a:p>
        </p:txBody>
      </p:sp>
      <p:sp>
        <p:nvSpPr>
          <p:cNvPr id="3" name="Content Placeholder 2"/>
          <p:cNvSpPr>
            <a:spLocks noGrp="1"/>
          </p:cNvSpPr>
          <p:nvPr>
            <p:ph idx="1"/>
          </p:nvPr>
        </p:nvSpPr>
        <p:spPr>
          <a:xfrm>
            <a:off x="228600" y="1752600"/>
            <a:ext cx="8686800" cy="4876800"/>
          </a:xfrm>
          <a:solidFill>
            <a:schemeClr val="accent6">
              <a:lumMod val="75000"/>
            </a:schemeClr>
          </a:solidFill>
        </p:spPr>
        <p:txBody>
          <a:bodyPr>
            <a:normAutofit fontScale="92500" lnSpcReduction="20000"/>
          </a:bodyPr>
          <a:lstStyle/>
          <a:p>
            <a:pPr fontAlgn="base">
              <a:buNone/>
            </a:pPr>
            <a:r>
              <a:rPr lang="en-US" b="1" dirty="0" smtClean="0">
                <a:solidFill>
                  <a:schemeClr val="bg1"/>
                </a:solidFill>
              </a:rPr>
              <a:t>9.</a:t>
            </a:r>
            <a:r>
              <a:rPr lang="en-US" dirty="0" smtClean="0">
                <a:solidFill>
                  <a:schemeClr val="bg1"/>
                </a:solidFill>
              </a:rPr>
              <a:t> Establish culturally and linguistically appropriate goals, policies, and management accountability, and infuse them throughout the organization's planning and operations.</a:t>
            </a:r>
          </a:p>
          <a:p>
            <a:pPr fontAlgn="base">
              <a:buNone/>
            </a:pPr>
            <a:endParaRPr lang="en-US" dirty="0" smtClean="0">
              <a:solidFill>
                <a:schemeClr val="bg1"/>
              </a:solidFill>
            </a:endParaRPr>
          </a:p>
          <a:p>
            <a:pPr fontAlgn="base">
              <a:buNone/>
            </a:pPr>
            <a:r>
              <a:rPr lang="en-US" b="1" dirty="0" smtClean="0">
                <a:solidFill>
                  <a:schemeClr val="bg1"/>
                </a:solidFill>
              </a:rPr>
              <a:t>10.</a:t>
            </a:r>
            <a:r>
              <a:rPr lang="en-US" dirty="0" smtClean="0">
                <a:solidFill>
                  <a:schemeClr val="bg1"/>
                </a:solidFill>
              </a:rPr>
              <a:t> Conduct ongoing assessments of the organization's CLAS-related activities and integrate CLAS-related measures into measurement and continuous quality improvement activities.</a:t>
            </a:r>
          </a:p>
          <a:p>
            <a:pPr fontAlgn="base">
              <a:buNone/>
            </a:pPr>
            <a:endParaRPr lang="en-US" dirty="0" smtClean="0">
              <a:solidFill>
                <a:schemeClr val="bg1"/>
              </a:solidFill>
            </a:endParaRPr>
          </a:p>
          <a:p>
            <a:pPr fontAlgn="base">
              <a:buNone/>
            </a:pPr>
            <a:r>
              <a:rPr lang="en-US" b="1" dirty="0" smtClean="0">
                <a:solidFill>
                  <a:schemeClr val="bg1"/>
                </a:solidFill>
              </a:rPr>
              <a:t>11.</a:t>
            </a:r>
            <a:r>
              <a:rPr lang="en-US" dirty="0" smtClean="0">
                <a:solidFill>
                  <a:schemeClr val="bg1"/>
                </a:solidFill>
              </a:rPr>
              <a:t> Collect and maintain accurate and reliable demographic data to monitor and evaluate the impact of CLAS on health equity and outcomes and to inform service delivery.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normAutofit fontScale="90000"/>
          </a:bodyPr>
          <a:lstStyle/>
          <a:p>
            <a:r>
              <a:rPr lang="en-US" dirty="0" smtClean="0"/>
              <a:t>Engagement, Continuous Improvement and Accountability, (continued)</a:t>
            </a:r>
            <a:endParaRPr lang="en-US" dirty="0"/>
          </a:p>
        </p:txBody>
      </p:sp>
      <p:sp>
        <p:nvSpPr>
          <p:cNvPr id="3" name="Content Placeholder 2"/>
          <p:cNvSpPr>
            <a:spLocks noGrp="1"/>
          </p:cNvSpPr>
          <p:nvPr>
            <p:ph idx="1"/>
          </p:nvPr>
        </p:nvSpPr>
        <p:spPr>
          <a:xfrm>
            <a:off x="228600" y="1752600"/>
            <a:ext cx="8686800" cy="4876800"/>
          </a:xfrm>
          <a:solidFill>
            <a:schemeClr val="accent6">
              <a:lumMod val="75000"/>
            </a:schemeClr>
          </a:solidFill>
        </p:spPr>
        <p:txBody>
          <a:bodyPr>
            <a:normAutofit fontScale="55000" lnSpcReduction="20000"/>
          </a:bodyPr>
          <a:lstStyle/>
          <a:p>
            <a:pPr fontAlgn="base">
              <a:buNone/>
            </a:pPr>
            <a:r>
              <a:rPr lang="en-US" sz="4200" b="1" dirty="0" smtClean="0">
                <a:solidFill>
                  <a:schemeClr val="bg1"/>
                </a:solidFill>
              </a:rPr>
              <a:t>12.</a:t>
            </a:r>
            <a:r>
              <a:rPr lang="en-US" sz="4200" dirty="0" smtClean="0">
                <a:solidFill>
                  <a:schemeClr val="bg1"/>
                </a:solidFill>
              </a:rPr>
              <a:t> Conduct regular assessments of community health assets and needs and use the results to plan and implement services that respond to the cultural and linguistic diversity of populations in the service area.</a:t>
            </a:r>
          </a:p>
          <a:p>
            <a:pPr fontAlgn="base">
              <a:buNone/>
            </a:pPr>
            <a:endParaRPr lang="en-US" sz="4200" dirty="0" smtClean="0">
              <a:solidFill>
                <a:schemeClr val="bg1"/>
              </a:solidFill>
            </a:endParaRPr>
          </a:p>
          <a:p>
            <a:pPr fontAlgn="base">
              <a:buNone/>
            </a:pPr>
            <a:r>
              <a:rPr lang="en-US" sz="4200" b="1" dirty="0" smtClean="0">
                <a:solidFill>
                  <a:schemeClr val="bg1"/>
                </a:solidFill>
              </a:rPr>
              <a:t>13.</a:t>
            </a:r>
            <a:r>
              <a:rPr lang="en-US" sz="4200" dirty="0" smtClean="0">
                <a:solidFill>
                  <a:schemeClr val="bg1"/>
                </a:solidFill>
              </a:rPr>
              <a:t> Partner with the community to design, implement, and evaluate policies, practices, and services to ensure cultural and linguistic appropriateness.</a:t>
            </a:r>
          </a:p>
          <a:p>
            <a:pPr fontAlgn="base">
              <a:buNone/>
            </a:pPr>
            <a:endParaRPr lang="en-US" sz="4200" dirty="0" smtClean="0">
              <a:solidFill>
                <a:schemeClr val="bg1"/>
              </a:solidFill>
            </a:endParaRPr>
          </a:p>
          <a:p>
            <a:pPr fontAlgn="base">
              <a:buNone/>
            </a:pPr>
            <a:r>
              <a:rPr lang="en-US" sz="4200" b="1" dirty="0" smtClean="0">
                <a:solidFill>
                  <a:schemeClr val="bg1"/>
                </a:solidFill>
              </a:rPr>
              <a:t>14.</a:t>
            </a:r>
            <a:r>
              <a:rPr lang="en-US" sz="4200" dirty="0" smtClean="0">
                <a:solidFill>
                  <a:schemeClr val="bg1"/>
                </a:solidFill>
              </a:rPr>
              <a:t> Create conflict and grievance resolution processes that are culturally and linguistically appropriate to identify, prevent, and resolve conflicts or complaints.</a:t>
            </a:r>
          </a:p>
          <a:p>
            <a:pPr fontAlgn="base">
              <a:buNone/>
            </a:pPr>
            <a:endParaRPr lang="en-US" sz="4200" dirty="0" smtClean="0">
              <a:solidFill>
                <a:schemeClr val="bg1"/>
              </a:solidFill>
            </a:endParaRPr>
          </a:p>
          <a:p>
            <a:pPr fontAlgn="base">
              <a:buNone/>
            </a:pPr>
            <a:r>
              <a:rPr lang="en-US" sz="4200" b="1" dirty="0" smtClean="0">
                <a:solidFill>
                  <a:schemeClr val="bg1"/>
                </a:solidFill>
              </a:rPr>
              <a:t>15.</a:t>
            </a:r>
            <a:r>
              <a:rPr lang="en-US" sz="4200" dirty="0" smtClean="0">
                <a:solidFill>
                  <a:schemeClr val="bg1"/>
                </a:solidFill>
              </a:rPr>
              <a:t> Communicate the organization's progress in implementing and sustaining CLAS to all stakeholders, constituents, and the general public.</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066800"/>
          </a:xfrm>
        </p:spPr>
        <p:txBody>
          <a:bodyPr/>
          <a:lstStyle/>
          <a:p>
            <a:r>
              <a:rPr lang="en-US" dirty="0" smtClean="0"/>
              <a:t>IPFS Project Focus</a:t>
            </a:r>
            <a:endParaRPr lang="en-US" dirty="0"/>
          </a:p>
        </p:txBody>
      </p:sp>
      <p:sp>
        <p:nvSpPr>
          <p:cNvPr id="3" name="Content Placeholder 2"/>
          <p:cNvSpPr>
            <a:spLocks noGrp="1"/>
          </p:cNvSpPr>
          <p:nvPr>
            <p:ph idx="1"/>
          </p:nvPr>
        </p:nvSpPr>
        <p:spPr>
          <a:xfrm>
            <a:off x="304800" y="1676400"/>
            <a:ext cx="8229600" cy="4724400"/>
          </a:xfrm>
        </p:spPr>
        <p:txBody>
          <a:bodyPr>
            <a:normAutofit lnSpcReduction="10000"/>
          </a:bodyPr>
          <a:lstStyle/>
          <a:p>
            <a:pPr>
              <a:buNone/>
            </a:pPr>
            <a:r>
              <a:rPr lang="en-US" b="1" dirty="0" smtClean="0"/>
              <a:t>Access</a:t>
            </a:r>
          </a:p>
          <a:p>
            <a:pPr>
              <a:buFont typeface="Arial" pitchFamily="34" charset="0"/>
              <a:buChar char="•"/>
            </a:pPr>
            <a:r>
              <a:rPr lang="en-US" dirty="0" smtClean="0"/>
              <a:t>Diverse cultural health beliefs and perspectives</a:t>
            </a:r>
          </a:p>
          <a:p>
            <a:pPr>
              <a:buFont typeface="Arial" pitchFamily="34" charset="0"/>
              <a:buChar char="•"/>
            </a:pPr>
            <a:r>
              <a:rPr lang="en-US" dirty="0" smtClean="0"/>
              <a:t>Preferred Languages</a:t>
            </a:r>
          </a:p>
          <a:p>
            <a:pPr>
              <a:buFont typeface="Arial" pitchFamily="34" charset="0"/>
              <a:buChar char="•"/>
            </a:pPr>
            <a:r>
              <a:rPr lang="en-US" dirty="0" smtClean="0"/>
              <a:t>Health Literacy</a:t>
            </a:r>
          </a:p>
          <a:p>
            <a:pPr>
              <a:buNone/>
            </a:pPr>
            <a:r>
              <a:rPr lang="en-US" b="1" dirty="0" smtClean="0"/>
              <a:t>Use/Reach</a:t>
            </a:r>
          </a:p>
          <a:p>
            <a:pPr>
              <a:buFont typeface="Arial" pitchFamily="34" charset="0"/>
              <a:buChar char="•"/>
            </a:pPr>
            <a:r>
              <a:rPr lang="en-US" dirty="0" smtClean="0"/>
              <a:t>Track, monitor and review data through program data collection systems</a:t>
            </a:r>
          </a:p>
          <a:p>
            <a:pPr>
              <a:buNone/>
            </a:pPr>
            <a:r>
              <a:rPr lang="en-US" b="1" dirty="0" smtClean="0"/>
              <a:t>Outcome</a:t>
            </a:r>
          </a:p>
          <a:p>
            <a:pPr>
              <a:buFont typeface="Arial" pitchFamily="34" charset="0"/>
              <a:buChar char="•"/>
            </a:pPr>
            <a:r>
              <a:rPr lang="en-US" dirty="0" smtClean="0"/>
              <a:t>Utilize data to make program adjustments and implementations based on the needs of disparate populations</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t>Next </a:t>
            </a:r>
            <a:r>
              <a:rPr lang="en-US" dirty="0" smtClean="0"/>
              <a:t>steps/big picture</a:t>
            </a:r>
            <a:endParaRPr lang="en-US" dirty="0"/>
          </a:p>
        </p:txBody>
      </p:sp>
      <p:sp>
        <p:nvSpPr>
          <p:cNvPr id="3" name="Content Placeholder 2"/>
          <p:cNvSpPr>
            <a:spLocks noGrp="1"/>
          </p:cNvSpPr>
          <p:nvPr>
            <p:ph idx="1"/>
          </p:nvPr>
        </p:nvSpPr>
        <p:spPr>
          <a:xfrm>
            <a:off x="381000" y="1828800"/>
            <a:ext cx="8229600" cy="4325112"/>
          </a:xfrm>
        </p:spPr>
        <p:txBody>
          <a:bodyPr>
            <a:normAutofit lnSpcReduction="10000"/>
          </a:bodyPr>
          <a:lstStyle/>
          <a:p>
            <a:r>
              <a:rPr lang="en-US" dirty="0" smtClean="0"/>
              <a:t>Start thinking about what the disparate populations may be in your community. How will you find them? Who do you need at your table to assist.</a:t>
            </a:r>
          </a:p>
          <a:p>
            <a:r>
              <a:rPr lang="en-US" dirty="0" smtClean="0"/>
              <a:t>Continued capacity building with a focus on ensuring representation is reflective of the community and brings input from disparate populations. Think beyond race and ethnicity.</a:t>
            </a:r>
          </a:p>
          <a:p>
            <a:r>
              <a:rPr lang="en-US" dirty="0" smtClean="0"/>
              <a:t>Identify and communicate training and TA needs to project staff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dirty="0" smtClean="0"/>
              <a:t>Next Steps cont.</a:t>
            </a:r>
            <a:endParaRPr lang="en-US" dirty="0"/>
          </a:p>
        </p:txBody>
      </p:sp>
      <p:sp>
        <p:nvSpPr>
          <p:cNvPr id="3" name="Content Placeholder 2"/>
          <p:cNvSpPr>
            <a:spLocks noGrp="1"/>
          </p:cNvSpPr>
          <p:nvPr>
            <p:ph idx="1"/>
          </p:nvPr>
        </p:nvSpPr>
        <p:spPr>
          <a:xfrm>
            <a:off x="457200" y="1828800"/>
            <a:ext cx="8229600" cy="4325112"/>
          </a:xfrm>
        </p:spPr>
        <p:txBody>
          <a:bodyPr/>
          <a:lstStyle/>
          <a:p>
            <a:pPr>
              <a:buNone/>
            </a:pPr>
            <a:r>
              <a:rPr lang="en-US" dirty="0" smtClean="0"/>
              <a:t>In the next several months you will receive additional information and training on:</a:t>
            </a:r>
            <a:endParaRPr lang="en-US" dirty="0" smtClean="0"/>
          </a:p>
          <a:p>
            <a:r>
              <a:rPr lang="en-US" dirty="0" smtClean="0"/>
              <a:t>Incorporating CLAS into strategic planning, implementation and evaluation </a:t>
            </a:r>
          </a:p>
          <a:p>
            <a:r>
              <a:rPr lang="en-US" dirty="0" smtClean="0"/>
              <a:t>Cultural Competence</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228600" y="1524000"/>
            <a:ext cx="8610600" cy="5105400"/>
          </a:xfrm>
        </p:spPr>
        <p:txBody>
          <a:bodyPr>
            <a:normAutofit fontScale="55000" lnSpcReduction="20000"/>
          </a:bodyPr>
          <a:lstStyle/>
          <a:p>
            <a:pPr>
              <a:buNone/>
            </a:pPr>
            <a:r>
              <a:rPr lang="en-US" sz="2900" dirty="0" smtClean="0"/>
              <a:t>Think Cultural Health Website, </a:t>
            </a:r>
            <a:r>
              <a:rPr lang="en-US" sz="2900" i="1" dirty="0" smtClean="0"/>
              <a:t>U.S. Department of Health and Human Services Office of Minority Health</a:t>
            </a:r>
          </a:p>
          <a:p>
            <a:pPr>
              <a:buNone/>
            </a:pPr>
            <a:endParaRPr lang="en-US" sz="2900" i="1" dirty="0" smtClean="0"/>
          </a:p>
          <a:p>
            <a:pPr>
              <a:buNone/>
            </a:pPr>
            <a:r>
              <a:rPr lang="en-US" sz="2900" dirty="0" smtClean="0">
                <a:hlinkClick r:id="rId2"/>
              </a:rPr>
              <a:t>https://www.thinkculturalhealth.hhs.gov</a:t>
            </a:r>
            <a:r>
              <a:rPr lang="en-US" sz="2900" dirty="0" smtClean="0"/>
              <a:t> </a:t>
            </a:r>
          </a:p>
          <a:p>
            <a:pPr>
              <a:buNone/>
            </a:pPr>
            <a:endParaRPr lang="en-US" sz="2900" dirty="0" smtClean="0"/>
          </a:p>
          <a:p>
            <a:pPr>
              <a:buNone/>
            </a:pPr>
            <a:r>
              <a:rPr lang="en-US" sz="2900" dirty="0" smtClean="0">
                <a:hlinkClick r:id="rId3"/>
              </a:rPr>
              <a:t>https://www.thinkculturalhealth.hhs.gov/pdfs/EnhancedCLASStandardsBlueprint.pdf</a:t>
            </a:r>
            <a:endParaRPr lang="en-US" sz="2900" dirty="0" smtClean="0"/>
          </a:p>
          <a:p>
            <a:pPr>
              <a:buNone/>
            </a:pPr>
            <a:endParaRPr lang="en-US" sz="2900" dirty="0" smtClean="0"/>
          </a:p>
          <a:p>
            <a:pPr>
              <a:buNone/>
            </a:pPr>
            <a:r>
              <a:rPr lang="en-US" sz="2900" dirty="0" smtClean="0"/>
              <a:t>Massachusetts Resources</a:t>
            </a:r>
          </a:p>
          <a:p>
            <a:pPr>
              <a:buNone/>
            </a:pPr>
            <a:endParaRPr lang="en-US" sz="2900" dirty="0" smtClean="0"/>
          </a:p>
          <a:p>
            <a:pPr>
              <a:buNone/>
            </a:pPr>
            <a:r>
              <a:rPr lang="en-US" sz="2900" dirty="0" smtClean="0">
                <a:hlinkClick r:id="rId4"/>
              </a:rPr>
              <a:t>http://www.mass.gov/eohhs/gov/departments/dph/programs/admin/health-equity/clas/making-clas-happen.html</a:t>
            </a:r>
            <a:endParaRPr lang="en-US" sz="2900" dirty="0" smtClean="0"/>
          </a:p>
          <a:p>
            <a:pPr>
              <a:buNone/>
            </a:pPr>
            <a:endParaRPr lang="en-US" sz="2900" dirty="0" smtClean="0"/>
          </a:p>
          <a:p>
            <a:pPr>
              <a:buNone/>
            </a:pPr>
            <a:r>
              <a:rPr lang="en-US" sz="2900" dirty="0" smtClean="0">
                <a:hlinkClick r:id="rId5"/>
              </a:rPr>
              <a:t>http://masstapp.edc.org/prevention-planning/cultural-and-linguistic-competence#overlay-context=step-5-evaluation/task-3-implementation-evaluation-plan</a:t>
            </a:r>
            <a:endParaRPr lang="en-US" sz="2900" dirty="0" smtClean="0"/>
          </a:p>
          <a:p>
            <a:pPr>
              <a:buNone/>
            </a:pPr>
            <a:endParaRPr lang="en-US" sz="2900" dirty="0" smtClean="0"/>
          </a:p>
          <a:p>
            <a:pPr>
              <a:buNone/>
            </a:pPr>
            <a:r>
              <a:rPr lang="en-US" sz="2900" dirty="0" smtClean="0"/>
              <a:t>Utah Resources</a:t>
            </a:r>
          </a:p>
          <a:p>
            <a:pPr>
              <a:buNone/>
            </a:pPr>
            <a:endParaRPr lang="en-US" sz="2900" dirty="0" smtClean="0"/>
          </a:p>
          <a:p>
            <a:pPr>
              <a:buNone/>
            </a:pPr>
            <a:r>
              <a:rPr lang="en-US" sz="2900" dirty="0" smtClean="0">
                <a:hlinkClick r:id="rId6"/>
              </a:rPr>
              <a:t>http://health.utah.gov/disparities/training/healthin3D.html</a:t>
            </a:r>
            <a:endParaRPr lang="en-US" sz="2900" dirty="0" smtClean="0"/>
          </a:p>
          <a:p>
            <a:pPr>
              <a:buNone/>
            </a:pPr>
            <a:endParaRPr lang="en-US" sz="2900" dirty="0" smtClean="0"/>
          </a:p>
          <a:p>
            <a:pPr>
              <a:buNone/>
            </a:pPr>
            <a:r>
              <a:rPr lang="en-US" sz="2900" dirty="0" smtClean="0">
                <a:hlinkClick r:id="rId7"/>
              </a:rPr>
              <a:t>https://www.youtube.com/watch?v=0t-PSbZ6lqQ</a:t>
            </a:r>
            <a:endParaRPr lang="en-US" sz="29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5602" name="Picture 2" descr="https://tse1.mm.bing.net/th?id=JN.%2fStJfOv24%2b84y701QgIO6Q&amp;w=103&amp;h=164&amp;c=7&amp;rs=1&amp;qlt=90&amp;o=4&amp;cb=10&amp;pid=1.1"/>
          <p:cNvPicPr>
            <a:picLocks noChangeAspect="1" noChangeArrowheads="1"/>
          </p:cNvPicPr>
          <p:nvPr/>
        </p:nvPicPr>
        <p:blipFill>
          <a:blip r:embed="rId2" cstate="print"/>
          <a:srcRect/>
          <a:stretch>
            <a:fillRect/>
          </a:stretch>
        </p:blipFill>
        <p:spPr bwMode="auto">
          <a:xfrm>
            <a:off x="2819400" y="1905000"/>
            <a:ext cx="2667000" cy="42464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2" y="381000"/>
            <a:ext cx="8229600" cy="1066800"/>
          </a:xfrm>
        </p:spPr>
        <p:txBody>
          <a:bodyPr/>
          <a:lstStyle/>
          <a:p>
            <a:r>
              <a:rPr lang="en-US" dirty="0" smtClean="0"/>
              <a:t>Zoom Overview</a:t>
            </a:r>
            <a:endParaRPr lang="en-US" dirty="0"/>
          </a:p>
        </p:txBody>
      </p:sp>
      <p:sp>
        <p:nvSpPr>
          <p:cNvPr id="3" name="Content Placeholder 2"/>
          <p:cNvSpPr>
            <a:spLocks noGrp="1"/>
          </p:cNvSpPr>
          <p:nvPr>
            <p:ph idx="1"/>
          </p:nvPr>
        </p:nvSpPr>
        <p:spPr>
          <a:xfrm>
            <a:off x="228600" y="1219200"/>
            <a:ext cx="8229600" cy="4553712"/>
          </a:xfrm>
        </p:spPr>
        <p:txBody>
          <a:bodyPr>
            <a:normAutofit/>
          </a:bodyPr>
          <a:lstStyle/>
          <a:p>
            <a:r>
              <a:rPr lang="en-US" b="1" dirty="0" smtClean="0"/>
              <a:t>Mute/unmute </a:t>
            </a:r>
            <a:r>
              <a:rPr lang="en-US" b="1" dirty="0"/>
              <a:t>your microphone</a:t>
            </a:r>
            <a:endParaRPr lang="en-US" dirty="0"/>
          </a:p>
          <a:p>
            <a:r>
              <a:rPr lang="en-US" b="1" dirty="0" smtClean="0"/>
              <a:t>Turn </a:t>
            </a:r>
            <a:r>
              <a:rPr lang="en-US" b="1" dirty="0"/>
              <a:t>on/off camera</a:t>
            </a:r>
            <a:endParaRPr lang="en-US" dirty="0"/>
          </a:p>
          <a:p>
            <a:r>
              <a:rPr lang="en-US" b="1" dirty="0" smtClean="0"/>
              <a:t>View participant </a:t>
            </a:r>
            <a:r>
              <a:rPr lang="en-US" b="1" dirty="0"/>
              <a:t>list</a:t>
            </a:r>
            <a:endParaRPr lang="en-US" dirty="0"/>
          </a:p>
          <a:p>
            <a:r>
              <a:rPr lang="en-US" b="1" dirty="0"/>
              <a:t>Raise </a:t>
            </a:r>
            <a:r>
              <a:rPr lang="en-US" b="1" dirty="0" smtClean="0"/>
              <a:t>hand</a:t>
            </a:r>
            <a:r>
              <a:rPr lang="en-US" dirty="0" smtClean="0"/>
              <a:t> </a:t>
            </a:r>
            <a:r>
              <a:rPr lang="en-US" b="1" dirty="0"/>
              <a:t>c</a:t>
            </a:r>
            <a:r>
              <a:rPr lang="en-US" b="1" dirty="0" smtClean="0"/>
              <a:t>hat </a:t>
            </a:r>
            <a:r>
              <a:rPr lang="en-US" dirty="0" smtClean="0"/>
              <a:t>- </a:t>
            </a:r>
            <a:r>
              <a:rPr lang="en-US" dirty="0"/>
              <a:t>chat with individuals or all in meeting</a:t>
            </a:r>
          </a:p>
          <a:p>
            <a:r>
              <a:rPr lang="en-US" b="1" dirty="0" smtClean="0"/>
              <a:t>Record </a:t>
            </a:r>
            <a:r>
              <a:rPr lang="en-US" dirty="0"/>
              <a:t>(if host has given permission)</a:t>
            </a:r>
          </a:p>
          <a:p>
            <a:pPr marL="109728" indent="0">
              <a:buNone/>
            </a:pPr>
            <a:endParaRPr lang="en-US" dirty="0">
              <a:solidFill>
                <a:srgbClr val="FF0000"/>
              </a:solidFill>
            </a:endParaRPr>
          </a:p>
        </p:txBody>
      </p:sp>
      <p:pic>
        <p:nvPicPr>
          <p:cNvPr id="1026" name="Picture 2" descr="C:\Users\jhibben\Pictures\attendee participan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5353" y="4038600"/>
            <a:ext cx="4333875" cy="27622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6800"/>
          </a:xfrm>
        </p:spPr>
        <p:txBody>
          <a:bodyPr/>
          <a:lstStyle/>
          <a:p>
            <a:r>
              <a:rPr lang="en-US" dirty="0" smtClean="0"/>
              <a:t>What are health disparities?</a:t>
            </a:r>
            <a:endParaRPr lang="en-US" dirty="0"/>
          </a:p>
        </p:txBody>
      </p:sp>
      <p:sp>
        <p:nvSpPr>
          <p:cNvPr id="3" name="Content Placeholder 2"/>
          <p:cNvSpPr>
            <a:spLocks noGrp="1"/>
          </p:cNvSpPr>
          <p:nvPr>
            <p:ph idx="1"/>
          </p:nvPr>
        </p:nvSpPr>
        <p:spPr>
          <a:xfrm>
            <a:off x="304800" y="1600200"/>
            <a:ext cx="4191000" cy="4343400"/>
          </a:xfrm>
          <a:ln w="25400">
            <a:solidFill>
              <a:schemeClr val="accent6">
                <a:lumMod val="75000"/>
              </a:schemeClr>
            </a:solidFill>
          </a:ln>
        </p:spPr>
        <p:txBody>
          <a:bodyPr>
            <a:normAutofit/>
          </a:bodyPr>
          <a:lstStyle/>
          <a:p>
            <a:pPr>
              <a:buNone/>
            </a:pPr>
            <a:r>
              <a:rPr lang="en-US" dirty="0" smtClean="0"/>
              <a:t>Healthy People 2020 defines a </a:t>
            </a:r>
            <a:r>
              <a:rPr lang="en-US" i="1" dirty="0" smtClean="0"/>
              <a:t>health disparity</a:t>
            </a:r>
            <a:r>
              <a:rPr lang="en-US" dirty="0" smtClean="0"/>
              <a:t> as </a:t>
            </a:r>
          </a:p>
          <a:p>
            <a:pPr>
              <a:buNone/>
            </a:pPr>
            <a:r>
              <a:rPr lang="en-US" dirty="0" smtClean="0"/>
              <a:t>“a particular type of health difference that is closely linked with social, economic, and/or environmental disadvantage.” </a:t>
            </a:r>
          </a:p>
          <a:p>
            <a:pPr>
              <a:buNone/>
            </a:pPr>
            <a:endParaRPr lang="en-US" dirty="0" smtClean="0"/>
          </a:p>
          <a:p>
            <a:pPr>
              <a:buNone/>
            </a:pPr>
            <a:endParaRPr lang="en-US" dirty="0"/>
          </a:p>
        </p:txBody>
      </p:sp>
      <p:sp>
        <p:nvSpPr>
          <p:cNvPr id="4" name="TextBox 3"/>
          <p:cNvSpPr txBox="1"/>
          <p:nvPr/>
        </p:nvSpPr>
        <p:spPr>
          <a:xfrm>
            <a:off x="4800600" y="1600200"/>
            <a:ext cx="3886200" cy="4385816"/>
          </a:xfrm>
          <a:prstGeom prst="rect">
            <a:avLst/>
          </a:prstGeom>
          <a:solidFill>
            <a:schemeClr val="accent6">
              <a:lumMod val="75000"/>
            </a:schemeClr>
          </a:solidFill>
        </p:spPr>
        <p:txBody>
          <a:bodyPr wrap="square" rtlCol="0">
            <a:spAutoFit/>
          </a:bodyPr>
          <a:lstStyle/>
          <a:p>
            <a:pPr algn="ctr" fontAlgn="base">
              <a:buNone/>
            </a:pPr>
            <a:r>
              <a:rPr lang="en-US" sz="3100" dirty="0" smtClean="0">
                <a:solidFill>
                  <a:schemeClr val="bg1"/>
                </a:solidFill>
              </a:rPr>
              <a:t>Race</a:t>
            </a:r>
          </a:p>
          <a:p>
            <a:pPr algn="ctr" fontAlgn="base">
              <a:buNone/>
            </a:pPr>
            <a:r>
              <a:rPr lang="en-US" sz="3100" dirty="0" smtClean="0">
                <a:solidFill>
                  <a:schemeClr val="bg1"/>
                </a:solidFill>
              </a:rPr>
              <a:t>Ethnicity</a:t>
            </a:r>
          </a:p>
          <a:p>
            <a:pPr algn="ctr" fontAlgn="base">
              <a:buNone/>
            </a:pPr>
            <a:r>
              <a:rPr lang="en-US" sz="3100" dirty="0" smtClean="0">
                <a:solidFill>
                  <a:schemeClr val="bg1"/>
                </a:solidFill>
              </a:rPr>
              <a:t>Immigrant status</a:t>
            </a:r>
          </a:p>
          <a:p>
            <a:pPr algn="ctr" fontAlgn="base">
              <a:buNone/>
            </a:pPr>
            <a:r>
              <a:rPr lang="en-US" sz="3100" dirty="0" smtClean="0">
                <a:solidFill>
                  <a:schemeClr val="bg1"/>
                </a:solidFill>
              </a:rPr>
              <a:t>Disability</a:t>
            </a:r>
          </a:p>
          <a:p>
            <a:pPr algn="ctr" fontAlgn="base">
              <a:buNone/>
            </a:pPr>
            <a:r>
              <a:rPr lang="en-US" sz="3100" dirty="0" smtClean="0">
                <a:solidFill>
                  <a:schemeClr val="bg1"/>
                </a:solidFill>
              </a:rPr>
              <a:t>Sex or gender</a:t>
            </a:r>
          </a:p>
          <a:p>
            <a:pPr algn="ctr" fontAlgn="base">
              <a:buNone/>
            </a:pPr>
            <a:r>
              <a:rPr lang="en-US" sz="3100" dirty="0" smtClean="0">
                <a:solidFill>
                  <a:schemeClr val="bg1"/>
                </a:solidFill>
              </a:rPr>
              <a:t>Sexual orientation</a:t>
            </a:r>
          </a:p>
          <a:p>
            <a:pPr algn="ctr" fontAlgn="base">
              <a:buNone/>
            </a:pPr>
            <a:r>
              <a:rPr lang="en-US" sz="3100" dirty="0" smtClean="0">
                <a:solidFill>
                  <a:schemeClr val="bg1"/>
                </a:solidFill>
              </a:rPr>
              <a:t>Geography</a:t>
            </a:r>
          </a:p>
          <a:p>
            <a:pPr algn="ctr" fontAlgn="base">
              <a:buNone/>
            </a:pPr>
            <a:r>
              <a:rPr lang="en-US" sz="3100" dirty="0" smtClean="0">
                <a:solidFill>
                  <a:schemeClr val="bg1"/>
                </a:solidFill>
              </a:rPr>
              <a:t>Socioeconomic status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uaerecords.ae/wp-content/uploads/2013/01/Medical-Directory.jpg"/>
          <p:cNvPicPr>
            <a:picLocks noChangeAspect="1" noChangeArrowheads="1"/>
          </p:cNvPicPr>
          <p:nvPr/>
        </p:nvPicPr>
        <p:blipFill>
          <a:blip r:embed="rId2" cstate="print"/>
          <a:srcRect/>
          <a:stretch>
            <a:fillRect/>
          </a:stretch>
        </p:blipFill>
        <p:spPr bwMode="auto">
          <a:xfrm>
            <a:off x="6096000" y="3886200"/>
            <a:ext cx="2362200" cy="2057400"/>
          </a:xfrm>
          <a:prstGeom prst="rect">
            <a:avLst/>
          </a:prstGeom>
          <a:noFill/>
          <a:ln>
            <a:solidFill>
              <a:schemeClr val="accent6">
                <a:lumMod val="75000"/>
              </a:schemeClr>
            </a:solidFill>
          </a:ln>
        </p:spPr>
      </p:pic>
      <p:pic>
        <p:nvPicPr>
          <p:cNvPr id="1028" name="Picture 4" descr="http://upload.wikimedia.org/wikipedia/commons/1/16/Yellow_school_sign.JPG"/>
          <p:cNvPicPr>
            <a:picLocks noChangeAspect="1" noChangeArrowheads="1"/>
          </p:cNvPicPr>
          <p:nvPr/>
        </p:nvPicPr>
        <p:blipFill>
          <a:blip r:embed="rId3" cstate="print">
            <a:lum contrast="-35000"/>
          </a:blip>
          <a:srcRect t="18919" b="8108"/>
          <a:stretch>
            <a:fillRect/>
          </a:stretch>
        </p:blipFill>
        <p:spPr bwMode="auto">
          <a:xfrm>
            <a:off x="3352800" y="3962400"/>
            <a:ext cx="2362200" cy="2057400"/>
          </a:xfrm>
          <a:prstGeom prst="rect">
            <a:avLst/>
          </a:prstGeom>
          <a:noFill/>
        </p:spPr>
      </p:pic>
      <p:pic>
        <p:nvPicPr>
          <p:cNvPr id="4" name="Picture 3" descr="http://3.bp.blogspot.com/-Mq6g232ElFs/Tn4ajg55keI/AAAAAAAAGTQ/TfscHiMGGZs/s1600/healthy_food_picture.jpg"/>
          <p:cNvPicPr/>
          <p:nvPr/>
        </p:nvPicPr>
        <p:blipFill>
          <a:blip r:embed="rId4" cstate="print"/>
          <a:srcRect/>
          <a:stretch>
            <a:fillRect/>
          </a:stretch>
        </p:blipFill>
        <p:spPr bwMode="auto">
          <a:xfrm>
            <a:off x="304800" y="609600"/>
            <a:ext cx="2286000" cy="1828800"/>
          </a:xfrm>
          <a:prstGeom prst="rect">
            <a:avLst/>
          </a:prstGeom>
          <a:noFill/>
          <a:ln w="9525">
            <a:noFill/>
            <a:miter lim="800000"/>
            <a:headEnd/>
            <a:tailEnd/>
          </a:ln>
        </p:spPr>
      </p:pic>
      <p:pic>
        <p:nvPicPr>
          <p:cNvPr id="8" name="Picture 7" descr="http://cdn.3news.co.nz/3news/AM/2014/5/16/344543/old-elderly-1200-child.jpg"/>
          <p:cNvPicPr/>
          <p:nvPr/>
        </p:nvPicPr>
        <p:blipFill>
          <a:blip r:embed="rId5" cstate="print"/>
          <a:srcRect/>
          <a:stretch>
            <a:fillRect/>
          </a:stretch>
        </p:blipFill>
        <p:spPr bwMode="auto">
          <a:xfrm>
            <a:off x="6096000" y="762000"/>
            <a:ext cx="2362200" cy="1752600"/>
          </a:xfrm>
          <a:prstGeom prst="rect">
            <a:avLst/>
          </a:prstGeom>
          <a:noFill/>
          <a:ln w="9525">
            <a:noFill/>
            <a:miter lim="800000"/>
            <a:headEnd/>
            <a:tailEnd/>
          </a:ln>
        </p:spPr>
      </p:pic>
      <p:sp>
        <p:nvSpPr>
          <p:cNvPr id="9" name="TextBox 8">
            <a:hlinkClick r:id="rId6"/>
          </p:cNvPr>
          <p:cNvSpPr txBox="1"/>
          <p:nvPr/>
        </p:nvSpPr>
        <p:spPr>
          <a:xfrm>
            <a:off x="228600" y="2819400"/>
            <a:ext cx="8686800" cy="769441"/>
          </a:xfrm>
          <a:prstGeom prst="rect">
            <a:avLst/>
          </a:prstGeom>
          <a:solidFill>
            <a:schemeClr val="accent6">
              <a:lumMod val="75000"/>
            </a:schemeClr>
          </a:solidFill>
        </p:spPr>
        <p:txBody>
          <a:bodyPr wrap="square" rtlCol="0">
            <a:spAutoFit/>
          </a:bodyPr>
          <a:lstStyle/>
          <a:p>
            <a:r>
              <a:rPr lang="en-US" sz="4400" b="1" dirty="0" smtClean="0">
                <a:solidFill>
                  <a:schemeClr val="bg1"/>
                </a:solidFill>
              </a:rPr>
              <a:t>Looking at Health Disparities</a:t>
            </a:r>
            <a:endParaRPr lang="en-US" sz="4400" b="1" dirty="0">
              <a:solidFill>
                <a:schemeClr val="bg1"/>
              </a:solidFill>
            </a:endParaRPr>
          </a:p>
        </p:txBody>
      </p:sp>
      <p:pic>
        <p:nvPicPr>
          <p:cNvPr id="10" name="Picture 9" descr="http://www.jodihelmer.com/wordpress/wp-content/uploads/2013/06/Money_Cash.jpg"/>
          <p:cNvPicPr/>
          <p:nvPr/>
        </p:nvPicPr>
        <p:blipFill>
          <a:blip r:embed="rId7" cstate="print"/>
          <a:srcRect/>
          <a:stretch>
            <a:fillRect/>
          </a:stretch>
        </p:blipFill>
        <p:spPr bwMode="auto">
          <a:xfrm>
            <a:off x="3429000" y="685800"/>
            <a:ext cx="2057400" cy="1828800"/>
          </a:xfrm>
          <a:prstGeom prst="rect">
            <a:avLst/>
          </a:prstGeom>
          <a:noFill/>
          <a:ln w="9525">
            <a:noFill/>
            <a:miter lim="800000"/>
            <a:headEnd/>
            <a:tailEnd/>
          </a:ln>
        </p:spPr>
      </p:pic>
      <p:pic>
        <p:nvPicPr>
          <p:cNvPr id="1032" name="Picture 8" descr="http://doobious.org/wp-content/uploads/2011/06/thank-u-languages.jpg"/>
          <p:cNvPicPr>
            <a:picLocks noChangeAspect="1" noChangeArrowheads="1"/>
          </p:cNvPicPr>
          <p:nvPr/>
        </p:nvPicPr>
        <p:blipFill>
          <a:blip r:embed="rId8" cstate="print"/>
          <a:srcRect/>
          <a:stretch>
            <a:fillRect/>
          </a:stretch>
        </p:blipFill>
        <p:spPr bwMode="auto">
          <a:xfrm>
            <a:off x="304800" y="3962400"/>
            <a:ext cx="2591933" cy="2057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1600200"/>
          </a:xfrm>
        </p:spPr>
        <p:txBody>
          <a:bodyPr>
            <a:normAutofit/>
          </a:bodyPr>
          <a:lstStyle/>
          <a:p>
            <a:pPr marL="0" lvl="0" indent="0" algn="ctr">
              <a:spcBef>
                <a:spcPct val="0"/>
              </a:spcBef>
              <a:buClrTx/>
              <a:buNone/>
              <a:defRPr/>
            </a:pPr>
            <a:r>
              <a:rPr lang="en-US" dirty="0" smtClean="0">
                <a:solidFill>
                  <a:schemeClr val="tx2"/>
                </a:solidFill>
              </a:rPr>
              <a:t>One of the most changeable factors </a:t>
            </a:r>
          </a:p>
          <a:p>
            <a:pPr marL="0" lvl="0" indent="0" algn="ctr">
              <a:spcBef>
                <a:spcPct val="0"/>
              </a:spcBef>
              <a:buClrTx/>
              <a:buNone/>
              <a:defRPr/>
            </a:pPr>
            <a:r>
              <a:rPr lang="en-US" dirty="0" smtClean="0">
                <a:solidFill>
                  <a:schemeClr val="tx2"/>
                </a:solidFill>
              </a:rPr>
              <a:t>of health inequalities/disparities is the lack of culturally and linguistically appropriate services.</a:t>
            </a:r>
          </a:p>
          <a:p>
            <a:pPr marL="0" lvl="0" indent="0" algn="ctr">
              <a:spcBef>
                <a:spcPct val="0"/>
              </a:spcBef>
              <a:buClrTx/>
              <a:buNone/>
              <a:defRPr/>
            </a:pPr>
            <a:endParaRPr lang="en-US" dirty="0" smtClean="0">
              <a:solidFill>
                <a:schemeClr val="tx2"/>
              </a:solidFill>
            </a:endParaRPr>
          </a:p>
          <a:p>
            <a:pPr algn="ctr"/>
            <a:endParaRPr lang="en-US" dirty="0"/>
          </a:p>
        </p:txBody>
      </p:sp>
      <p:sp>
        <p:nvSpPr>
          <p:cNvPr id="5" name="TextBox 4"/>
          <p:cNvSpPr txBox="1"/>
          <p:nvPr/>
        </p:nvSpPr>
        <p:spPr>
          <a:xfrm>
            <a:off x="0" y="5473005"/>
            <a:ext cx="9144000" cy="1384995"/>
          </a:xfrm>
          <a:prstGeom prst="rect">
            <a:avLst/>
          </a:prstGeom>
          <a:noFill/>
        </p:spPr>
        <p:txBody>
          <a:bodyPr wrap="square" rtlCol="0">
            <a:spAutoFit/>
          </a:bodyPr>
          <a:lstStyle/>
          <a:p>
            <a:pPr algn="ctr">
              <a:spcBef>
                <a:spcPct val="0"/>
              </a:spcBef>
              <a:defRPr/>
            </a:pPr>
            <a:r>
              <a:rPr lang="en-US" sz="2800" dirty="0" smtClean="0">
                <a:solidFill>
                  <a:schemeClr val="tx2"/>
                </a:solidFill>
              </a:rPr>
              <a:t>Culturally and linguistically appropriate services </a:t>
            </a:r>
          </a:p>
          <a:p>
            <a:pPr algn="ctr">
              <a:spcBef>
                <a:spcPct val="0"/>
              </a:spcBef>
              <a:defRPr/>
            </a:pPr>
            <a:r>
              <a:rPr lang="en-US" sz="2800" dirty="0" smtClean="0">
                <a:solidFill>
                  <a:schemeClr val="tx2"/>
                </a:solidFill>
              </a:rPr>
              <a:t>are increasingly recognized as effective </a:t>
            </a:r>
          </a:p>
          <a:p>
            <a:pPr algn="ctr">
              <a:spcBef>
                <a:spcPct val="0"/>
              </a:spcBef>
              <a:defRPr/>
            </a:pPr>
            <a:r>
              <a:rPr lang="en-US" sz="2800" dirty="0" smtClean="0">
                <a:solidFill>
                  <a:schemeClr val="tx2"/>
                </a:solidFill>
              </a:rPr>
              <a:t>in improving the quality of care and services</a:t>
            </a:r>
          </a:p>
        </p:txBody>
      </p:sp>
      <p:pic>
        <p:nvPicPr>
          <p:cNvPr id="34818" name="Picture 2" descr="http://healthclrhouse.drugfreeinfo.org/images/pi_17758.jpeg"/>
          <p:cNvPicPr>
            <a:picLocks noChangeAspect="1" noChangeArrowheads="1"/>
          </p:cNvPicPr>
          <p:nvPr/>
        </p:nvPicPr>
        <p:blipFill>
          <a:blip r:embed="rId2" cstate="print"/>
          <a:srcRect/>
          <a:stretch>
            <a:fillRect/>
          </a:stretch>
        </p:blipFill>
        <p:spPr bwMode="auto">
          <a:xfrm>
            <a:off x="81511" y="2133600"/>
            <a:ext cx="3137939" cy="1828800"/>
          </a:xfrm>
          <a:prstGeom prst="rect">
            <a:avLst/>
          </a:prstGeom>
          <a:noFill/>
        </p:spPr>
      </p:pic>
      <p:pic>
        <p:nvPicPr>
          <p:cNvPr id="34820" name="Picture 4" descr="http://healthclrhouse.drugfreeinfo.org/images/pi_17762.jpeg"/>
          <p:cNvPicPr>
            <a:picLocks noChangeAspect="1" noChangeArrowheads="1"/>
          </p:cNvPicPr>
          <p:nvPr/>
        </p:nvPicPr>
        <p:blipFill>
          <a:blip r:embed="rId3" cstate="print"/>
          <a:srcRect/>
          <a:stretch>
            <a:fillRect/>
          </a:stretch>
        </p:blipFill>
        <p:spPr bwMode="auto">
          <a:xfrm>
            <a:off x="2813469" y="3276600"/>
            <a:ext cx="3530181" cy="2057400"/>
          </a:xfrm>
          <a:prstGeom prst="rect">
            <a:avLst/>
          </a:prstGeom>
          <a:noFill/>
        </p:spPr>
      </p:pic>
      <p:pic>
        <p:nvPicPr>
          <p:cNvPr id="34822" name="Picture 6" descr="http://healthclrhouse.drugfreeinfo.org/images/pi_17756.jpeg"/>
          <p:cNvPicPr>
            <a:picLocks noChangeAspect="1" noChangeArrowheads="1"/>
          </p:cNvPicPr>
          <p:nvPr/>
        </p:nvPicPr>
        <p:blipFill>
          <a:blip r:embed="rId4" cstate="print"/>
          <a:srcRect/>
          <a:stretch>
            <a:fillRect/>
          </a:stretch>
        </p:blipFill>
        <p:spPr bwMode="auto">
          <a:xfrm>
            <a:off x="5638800" y="2133600"/>
            <a:ext cx="3268687" cy="190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efficientlivinguk.com/wp-content/uploads/2013/10/photodune-4730723-technical-blueprint-l.jpg"/>
          <p:cNvPicPr/>
          <p:nvPr/>
        </p:nvPicPr>
        <p:blipFill>
          <a:blip r:embed="rId2" cstate="print">
            <a:lum contrast="-31000"/>
          </a:blip>
          <a:srcRect/>
          <a:stretch>
            <a:fillRect/>
          </a:stretch>
        </p:blipFill>
        <p:spPr bwMode="auto">
          <a:xfrm>
            <a:off x="381000" y="1524000"/>
            <a:ext cx="8153400" cy="4114800"/>
          </a:xfrm>
          <a:prstGeom prst="rect">
            <a:avLst/>
          </a:prstGeom>
          <a:noFill/>
          <a:ln w="9525">
            <a:noFill/>
            <a:miter lim="800000"/>
            <a:headEnd/>
            <a:tailEnd/>
          </a:ln>
        </p:spPr>
      </p:pic>
      <p:sp>
        <p:nvSpPr>
          <p:cNvPr id="3" name="Content Placeholder 2"/>
          <p:cNvSpPr>
            <a:spLocks noGrp="1"/>
          </p:cNvSpPr>
          <p:nvPr>
            <p:ph idx="1"/>
          </p:nvPr>
        </p:nvSpPr>
        <p:spPr>
          <a:xfrm>
            <a:off x="609600" y="1600200"/>
            <a:ext cx="7696200" cy="4953000"/>
          </a:xfrm>
        </p:spPr>
        <p:txBody>
          <a:bodyPr>
            <a:normAutofit/>
          </a:bodyPr>
          <a:lstStyle/>
          <a:p>
            <a:pPr>
              <a:buNone/>
            </a:pPr>
            <a:r>
              <a:rPr lang="en-US" b="1" dirty="0" smtClean="0">
                <a:solidFill>
                  <a:schemeClr val="bg1"/>
                </a:solidFill>
              </a:rPr>
              <a:t>“The purpose of the enhanced National CLAS Standards is to provide a blueprint for health and health care organizations to implement culturally and linguistically appropriate services that will advance health equity, improve quality, and help eliminate health care disparities.”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458200" cy="4325112"/>
          </a:xfrm>
        </p:spPr>
        <p:txBody>
          <a:bodyPr>
            <a:normAutofit/>
          </a:bodyPr>
          <a:lstStyle/>
          <a:p>
            <a:pPr algn="ctr">
              <a:buNone/>
            </a:pPr>
            <a:r>
              <a:rPr lang="en-US" dirty="0" smtClean="0"/>
              <a:t>As part of the public health workforce, </a:t>
            </a:r>
          </a:p>
          <a:p>
            <a:pPr algn="ctr">
              <a:buNone/>
            </a:pPr>
            <a:r>
              <a:rPr lang="en-US" dirty="0" smtClean="0"/>
              <a:t>we have been tasked with incorporating </a:t>
            </a:r>
          </a:p>
          <a:p>
            <a:pPr algn="ctr">
              <a:buNone/>
            </a:pPr>
            <a:r>
              <a:rPr lang="en-US" dirty="0" smtClean="0"/>
              <a:t>cultural and linguistic competency </a:t>
            </a:r>
          </a:p>
          <a:p>
            <a:pPr algn="ctr">
              <a:buNone/>
            </a:pPr>
            <a:r>
              <a:rPr lang="en-US" dirty="0" smtClean="0"/>
              <a:t>into the provision of public health services. </a:t>
            </a:r>
          </a:p>
          <a:p>
            <a:pPr>
              <a:buNone/>
            </a:pPr>
            <a:endParaRPr lang="en-US" dirty="0"/>
          </a:p>
        </p:txBody>
      </p:sp>
      <p:pic>
        <p:nvPicPr>
          <p:cNvPr id="32770" name="Picture 2" descr="http://www.sph.tulane.edu/publichealth/bsph/images/public-health-hands_1.jpg"/>
          <p:cNvPicPr>
            <a:picLocks noChangeAspect="1" noChangeArrowheads="1"/>
          </p:cNvPicPr>
          <p:nvPr/>
        </p:nvPicPr>
        <p:blipFill>
          <a:blip r:embed="rId2" cstate="print"/>
          <a:srcRect/>
          <a:stretch>
            <a:fillRect/>
          </a:stretch>
        </p:blipFill>
        <p:spPr bwMode="auto">
          <a:xfrm>
            <a:off x="1828800" y="3048000"/>
            <a:ext cx="5029200" cy="35940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p:nvPr/>
        </p:nvPicPr>
        <p:blipFill>
          <a:blip r:embed="rId3" cstate="print"/>
          <a:srcRect t="7534" r="34323" b="14286"/>
          <a:stretch>
            <a:fillRect/>
          </a:stretch>
        </p:blipFill>
        <p:spPr bwMode="auto">
          <a:xfrm>
            <a:off x="685800" y="1219200"/>
            <a:ext cx="7696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l="7072" r="9634"/>
          <a:stretch>
            <a:fillRect/>
          </a:stretch>
        </p:blipFill>
        <p:spPr bwMode="auto">
          <a:xfrm>
            <a:off x="152400" y="1143000"/>
            <a:ext cx="871824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6EC97C01A904898AA7DA491C34421" ma:contentTypeVersion="0" ma:contentTypeDescription="Create a new document." ma:contentTypeScope="" ma:versionID="a5200acacb5e86b72f0a7e49564e7a40">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2DE59-D19F-431A-86ED-10200954D849}"/>
</file>

<file path=customXml/itemProps2.xml><?xml version="1.0" encoding="utf-8"?>
<ds:datastoreItem xmlns:ds="http://schemas.openxmlformats.org/officeDocument/2006/customXml" ds:itemID="{591BB770-A943-4D66-A7E2-18D203C9E6BC}"/>
</file>

<file path=customXml/itemProps3.xml><?xml version="1.0" encoding="utf-8"?>
<ds:datastoreItem xmlns:ds="http://schemas.openxmlformats.org/officeDocument/2006/customXml" ds:itemID="{84A88BA9-9302-4EBC-A94A-3DBFD58E7E2E}"/>
</file>

<file path=docProps/app.xml><?xml version="1.0" encoding="utf-8"?>
<Properties xmlns="http://schemas.openxmlformats.org/officeDocument/2006/extended-properties" xmlns:vt="http://schemas.openxmlformats.org/officeDocument/2006/docPropsVTypes">
  <Template>Urban</Template>
  <TotalTime>9715</TotalTime>
  <Words>478</Words>
  <Application>Microsoft Office PowerPoint</Application>
  <PresentationFormat>On-screen Show (4:3)</PresentationFormat>
  <Paragraphs>111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Urban</vt:lpstr>
      <vt:lpstr>Slide 1</vt:lpstr>
      <vt:lpstr>Zoom Overview</vt:lpstr>
      <vt:lpstr>What are health disparities?</vt:lpstr>
      <vt:lpstr>Slide 4</vt:lpstr>
      <vt:lpstr>Slide 5</vt:lpstr>
      <vt:lpstr>Slide 6</vt:lpstr>
      <vt:lpstr>Slide 7</vt:lpstr>
      <vt:lpstr>Slide 8</vt:lpstr>
      <vt:lpstr>Slide 9</vt:lpstr>
      <vt:lpstr>Principal Standard</vt:lpstr>
      <vt:lpstr>Governance, Leadership and Workforce</vt:lpstr>
      <vt:lpstr>Communication and Language Assistance</vt:lpstr>
      <vt:lpstr>Engagement, Continuous Improvement  and Accountability</vt:lpstr>
      <vt:lpstr>Engagement, Continuous Improvement and Accountability, (continued)</vt:lpstr>
      <vt:lpstr>IPFS Project Focus</vt:lpstr>
      <vt:lpstr>Next steps/big picture</vt:lpstr>
      <vt:lpstr>Next Steps cont.</vt:lpstr>
      <vt:lpstr>Resources</vt:lpstr>
      <vt:lpstr>Questions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HelpingServices</dc:creator>
  <cp:lastModifiedBy>HelpingServices</cp:lastModifiedBy>
  <cp:revision>584</cp:revision>
  <dcterms:created xsi:type="dcterms:W3CDTF">2015-04-29T12:20:03Z</dcterms:created>
  <dcterms:modified xsi:type="dcterms:W3CDTF">2015-07-07T13:46:05Z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0x010100D376EC97C01A904898AA7DA491C34421</vt:lpwstr>
  </property>
</Properties>
</file>